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edin.com/in/sagarm21" TargetMode="External"/><Relationship Id="rId1" Type="http://schemas.openxmlformats.org/officeDocument/2006/relationships/image" Target="../media/image-11-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agar@ksagaa.com" TargetMode="External"/><Relationship Id="rId3" Type="http://schemas.openxmlformats.org/officeDocument/2006/relationships/hyperlink" Target="https://linkedin.com/in/sagarm21" TargetMode="External"/><Relationship Id="rId1" Type="http://schemas.openxmlformats.org/officeDocument/2006/relationships/image" Target="../media/image-12-1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ublic/Her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>
              <a:alpha val="78000"/>
            </a:srgbClr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669280" cy="5143500"/>
          </a:xfrm>
          <a:prstGeom prst="rect">
            <a:avLst/>
          </a:prstGeom>
          <a:solidFill>
            <a:srgbClr val="0F172A">
              <a:alpha val="92000"/>
            </a:srgbClr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1874520"/>
            <a:ext cx="64008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1168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502920" y="2926080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Cybersecurity, Agentic AI &amp; Software Engineering Consultancy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02920" y="44577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Offerings overview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1463040"/>
          </a:xfrm>
          <a:prstGeom prst="rect">
            <a:avLst/>
          </a:prstGeom>
          <a:solidFill>
            <a:srgbClr val="EFF4FF"/>
          </a:solidFill>
          <a:ln w="12700">
            <a:solidFill>
              <a:srgbClr val="EFF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384048"/>
            <a:ext cx="64008" cy="5669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329184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K Sagaa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88720"/>
            <a:ext cx="3968496" cy="1579626"/>
          </a:xfrm>
          <a:prstGeom prst="roundRect">
            <a:avLst>
              <a:gd name="adj" fmla="val 463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280160"/>
            <a:ext cx="64008" cy="13967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" y="1353312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scale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58952" y="1737360"/>
            <a:ext cx="3557016" cy="92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running products that serve thousands of global customers and deploy 100M+ patches a year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672584" y="1188720"/>
            <a:ext cx="3968496" cy="1579626"/>
          </a:xfrm>
          <a:prstGeom prst="roundRect">
            <a:avLst>
              <a:gd name="adj" fmla="val 463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72584" y="1280160"/>
            <a:ext cx="64008" cy="13967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28616" y="1353312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depth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928616" y="1737360"/>
            <a:ext cx="3557016" cy="92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Patented machine learning and forecasting work, presented at international conferences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02920" y="2969514"/>
            <a:ext cx="3968496" cy="1579626"/>
          </a:xfrm>
          <a:prstGeom prst="roundRect">
            <a:avLst>
              <a:gd name="adj" fmla="val 463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3060954"/>
            <a:ext cx="64008" cy="13967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8952" y="3134106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and AI together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758952" y="3518154"/>
            <a:ext cx="3557016" cy="92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team that knows identity, patching, and how to build and secure LLM agents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72584" y="2969514"/>
            <a:ext cx="3968496" cy="1579626"/>
          </a:xfrm>
          <a:prstGeom prst="roundRect">
            <a:avLst>
              <a:gd name="adj" fmla="val 4631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3060954"/>
            <a:ext cx="64008" cy="13967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28616" y="3134106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leadership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4928616" y="3518154"/>
            <a:ext cx="3557016" cy="92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 is in the code, the architecture and the room, not just the proposal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1752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17520" y="0"/>
            <a:ext cx="6126480" cy="51435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pic>
        <p:nvPicPr>
          <p:cNvPr id="4" name="Image 0" descr="public/Sag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48640"/>
            <a:ext cx="1737360" cy="1737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242316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Sagar Mainkar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02920" y="288036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Principal Consultant</a:t>
            </a:r>
            <a:endParaRPr lang="en-US" sz="1100" dirty="0"/>
          </a:p>
        </p:txBody>
      </p:sp>
      <p:sp>
        <p:nvSpPr>
          <p:cNvPr id="7" name="Text 4">
            <a:hlinkClick r:id="rId2" tooltip=""/>
          </p:cNvPr>
          <p:cNvSpPr/>
          <p:nvPr/>
        </p:nvSpPr>
        <p:spPr>
          <a:xfrm>
            <a:off x="502920" y="33375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u="sng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linkedin.com/in/sagarm21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3474720" y="502920"/>
            <a:ext cx="5166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executive with 20+ years building and scaling enterprise SaaS in AI, analytics and cybersecurity.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474720" y="1188720"/>
            <a:ext cx="51663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– Present</a:t>
            </a:r>
            <a:endParaRPr lang="en-US" sz="950" dirty="0"/>
          </a:p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Principal Consultant, K Sagaa Ventures LLP</a:t>
            </a:r>
            <a:endParaRPr lang="en-US" sz="95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Cybersecurity, agentic AI and software engineering consultancy. Building IVIP.</a:t>
            </a:r>
            <a:endParaRPr lang="en-US" sz="950" dirty="0"/>
          </a:p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 – 2025</a:t>
            </a:r>
            <a:endParaRPr lang="en-US" sz="950" dirty="0"/>
          </a:p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Engineering, Qualys</a:t>
            </a:r>
            <a:endParaRPr lang="en-US" sz="95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the Remediation product suite (Patch Management &amp; Mitigation) and a 50+ person org; $50M+ annual revenue; 100M+ patches/year.</a:t>
            </a:r>
            <a:endParaRPr lang="en-US" sz="950" dirty="0"/>
          </a:p>
          <a:p>
            <a:pPr indent="0" marL="0">
              <a:buNone/>
            </a:pPr>
            <a:r>
              <a:rPr lang="en-US" sz="95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2009 – 2022</a:t>
            </a:r>
            <a:endParaRPr lang="en-US" sz="950" dirty="0"/>
          </a:p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Sr. Manager, Engineering, SAS Research &amp; Development</a:t>
            </a:r>
            <a:endParaRPr lang="en-US" sz="95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a 25-member team building ML and time series forecasting products; 3 US patents; monolith to microservices transformation.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474720" y="4251960"/>
            <a:ext cx="5166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M.Sc. Business Analytics, BITS Pilani   |   B.E. Mechanical Engineering, Pune University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7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ublic/Her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>
              <a:alpha val="78000"/>
            </a:srgbClr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669280" cy="5143500"/>
          </a:xfrm>
          <a:prstGeom prst="rect">
            <a:avLst/>
          </a:prstGeom>
          <a:solidFill>
            <a:srgbClr val="0F172A">
              <a:alpha val="92000"/>
            </a:srgbClr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1234440"/>
            <a:ext cx="64008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137160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502920" y="2286000"/>
            <a:ext cx="5029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Sagar Mainkar</a:t>
            </a:r>
            <a:endParaRPr lang="en-US" sz="16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Principal Consultant, K Sagaa Ventures LLP</a:t>
            </a:r>
            <a:endParaRPr lang="en-US" sz="1600" dirty="0"/>
          </a:p>
          <a:p>
            <a:pPr indent="0" marL="0">
              <a:buNone/>
            </a:pPr>
            <a:r>
              <a:rPr lang="en-US" sz="1400" u="sng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sagar@ksagaa.com</a:t>
            </a:r>
            <a:endParaRPr lang="en-US" sz="1600" dirty="0"/>
          </a:p>
          <a:p>
            <a:pPr indent="0" marL="0">
              <a:buNone/>
            </a:pPr>
            <a:r>
              <a:rPr lang="en-US" sz="1400" u="sng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linkedin.com/in/sagarm21</a:t>
            </a:r>
            <a:endParaRPr lang="en-US" sz="1600" dirty="0"/>
          </a:p>
          <a:p>
            <a:pPr indent="0" marL="0">
              <a:buNone/>
            </a:pPr>
            <a:r>
              <a:rPr lang="en-US" sz="12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Pune, Maharashtra, India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1463040"/>
          </a:xfrm>
          <a:prstGeom prst="rect">
            <a:avLst/>
          </a:prstGeom>
          <a:solidFill>
            <a:srgbClr val="EFF4FF"/>
          </a:solidFill>
          <a:ln w="12700">
            <a:solidFill>
              <a:srgbClr val="EFF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384048"/>
            <a:ext cx="64008" cy="5669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329184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1188720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on 20+ years of experience building and scaling enterprise SaaS products in cybersecurity, analytics and AI. We bring hands-on leadership from large engineering organizations to teams that need it now.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02920" y="2331720"/>
            <a:ext cx="1897380" cy="1737360"/>
          </a:xfrm>
          <a:prstGeom prst="roundRect">
            <a:avLst>
              <a:gd name="adj" fmla="val 4211"/>
            </a:avLst>
          </a:prstGeom>
          <a:solidFill>
            <a:srgbClr val="0F172A"/>
          </a:solidFill>
          <a:ln w="9525">
            <a:solidFill>
              <a:srgbClr val="0F172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2648" y="2331720"/>
            <a:ext cx="1677924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7512" y="2560320"/>
            <a:ext cx="15681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667512" y="3291840"/>
            <a:ext cx="15681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in enterprise software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583180" y="2331720"/>
            <a:ext cx="1897380" cy="1737360"/>
          </a:xfrm>
          <a:prstGeom prst="roundRect">
            <a:avLst>
              <a:gd name="adj" fmla="val 4211"/>
            </a:avLst>
          </a:prstGeom>
          <a:solidFill>
            <a:srgbClr val="0F172A"/>
          </a:solidFill>
          <a:ln w="9525">
            <a:solidFill>
              <a:srgbClr val="0F172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92908" y="2331720"/>
            <a:ext cx="1677924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7772" y="2560320"/>
            <a:ext cx="15681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2747772" y="3291840"/>
            <a:ext cx="15681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patents in forecasting &amp; data exploration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2331720"/>
            <a:ext cx="1897380" cy="1737360"/>
          </a:xfrm>
          <a:prstGeom prst="roundRect">
            <a:avLst>
              <a:gd name="adj" fmla="val 4211"/>
            </a:avLst>
          </a:prstGeom>
          <a:solidFill>
            <a:srgbClr val="0F172A"/>
          </a:solidFill>
          <a:ln w="9525">
            <a:solidFill>
              <a:srgbClr val="0F172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773168" y="2331720"/>
            <a:ext cx="1677924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28032" y="2560320"/>
            <a:ext cx="15681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$50M+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4828032" y="3291840"/>
            <a:ext cx="15681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 product line led at Qualys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743700" y="2331720"/>
            <a:ext cx="1897380" cy="1737360"/>
          </a:xfrm>
          <a:prstGeom prst="roundRect">
            <a:avLst>
              <a:gd name="adj" fmla="val 4211"/>
            </a:avLst>
          </a:prstGeom>
          <a:solidFill>
            <a:srgbClr val="0F172A"/>
          </a:solidFill>
          <a:ln w="9525">
            <a:solidFill>
              <a:srgbClr val="0F172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3428" y="2331720"/>
            <a:ext cx="1677924" cy="54864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08292" y="2560320"/>
            <a:ext cx="15681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100M+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6908292" y="3291840"/>
            <a:ext cx="15681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patches deployed per year at Qualys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1463040"/>
          </a:xfrm>
          <a:prstGeom prst="rect">
            <a:avLst/>
          </a:prstGeom>
          <a:solidFill>
            <a:srgbClr val="EFF4FF"/>
          </a:solidFill>
          <a:ln w="12700">
            <a:solidFill>
              <a:srgbClr val="EFF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384048"/>
            <a:ext cx="64008" cy="5669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329184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11887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practice areas, one team.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1645920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737360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10" name="Image 0" descr="public/Cybersecuri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810512"/>
            <a:ext cx="457200" cy="457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58952" y="235915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58952" y="2743200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Vulnerability, identity and agentic AI security for enterprise and SaaS teams.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3282696" y="1645920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282696" y="1737360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15" name="Image 1" descr="public/Agentic_AI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728" y="1810512"/>
            <a:ext cx="457200" cy="4572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538728" y="235915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AI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3538728" y="2743200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and deployment of autonomous AI agent systems for business workflows and automation.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6062472" y="1645920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6062472" y="1737360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20" name="Image 2" descr="public/Consult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504" y="1810512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318504" y="235915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6318504" y="2743200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technology leadership on demand, from strategy to delivery.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502920" y="3198114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502920" y="3289554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25" name="Image 3" descr="public/Soft_eng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" y="3362706"/>
            <a:ext cx="457200" cy="4572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58952" y="3911346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Engineering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758952" y="4295394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Full-stack architecture, system design, and implementation for enterprise-grade applications.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3282696" y="3198114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3282696" y="3289554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30" name="Image 4" descr="public/Training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8728" y="3362706"/>
            <a:ext cx="457200" cy="45720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3538728" y="3911346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Training</a:t>
            </a:r>
            <a:endParaRPr lang="en-US" sz="1350" dirty="0"/>
          </a:p>
        </p:txBody>
      </p:sp>
      <p:sp>
        <p:nvSpPr>
          <p:cNvPr id="32" name="Text 25"/>
          <p:cNvSpPr/>
          <p:nvPr/>
        </p:nvSpPr>
        <p:spPr>
          <a:xfrm>
            <a:off x="3538728" y="4295394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training programs for engineering teams on LLM integration, agent frameworks, and MCP.</a:t>
            </a:r>
            <a:endParaRPr lang="en-US" sz="1000" dirty="0"/>
          </a:p>
        </p:txBody>
      </p:sp>
      <p:sp>
        <p:nvSpPr>
          <p:cNvPr id="33" name="Shape 26"/>
          <p:cNvSpPr/>
          <p:nvPr/>
        </p:nvSpPr>
        <p:spPr>
          <a:xfrm>
            <a:off x="6062472" y="3198114"/>
            <a:ext cx="2578608" cy="1351026"/>
          </a:xfrm>
          <a:prstGeom prst="roundRect">
            <a:avLst>
              <a:gd name="adj" fmla="val 5415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4" name="Shape 27"/>
          <p:cNvSpPr/>
          <p:nvPr/>
        </p:nvSpPr>
        <p:spPr>
          <a:xfrm>
            <a:off x="6062472" y="3289554"/>
            <a:ext cx="64008" cy="1168146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35" name="Image 5" descr="public/Forecasting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8504" y="3362706"/>
            <a:ext cx="457200" cy="457200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6318504" y="3911346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Science &amp; Forecasting</a:t>
            </a:r>
            <a:endParaRPr lang="en-US" sz="1350" dirty="0"/>
          </a:p>
        </p:txBody>
      </p:sp>
      <p:sp>
        <p:nvSpPr>
          <p:cNvPr id="37" name="Text 29"/>
          <p:cNvSpPr/>
          <p:nvPr/>
        </p:nvSpPr>
        <p:spPr>
          <a:xfrm>
            <a:off x="6318504" y="4295394"/>
            <a:ext cx="2167128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series forecasting and machine learning products, grounded in patented R&amp;D.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1752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17520" y="0"/>
            <a:ext cx="6126480" cy="51435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pic>
        <p:nvPicPr>
          <p:cNvPr id="4" name="Image 0" descr="public/Cybersecurit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48640"/>
            <a:ext cx="86868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6459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02920" y="2697480"/>
            <a:ext cx="2286000" cy="1988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Vulnerability, identity and agentic AI security for enterprise and SaaS teams.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474720" y="548640"/>
            <a:ext cx="5212080" cy="4046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&amp; patch management advisory: program design, remediation prioritization, zero-downtime patch operations at scale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visibility &amp; access risk assessment: identity sprawl, over-privileged access, graph-based risk scoring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AI security: threat modeling, prompt-injection defence, and tool and data access controls for LLM agents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4747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7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1752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17520" y="0"/>
            <a:ext cx="6126480" cy="51435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pic>
        <p:nvPicPr>
          <p:cNvPr id="4" name="Image 0" descr="public/Agentic_A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48640"/>
            <a:ext cx="86868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6459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AI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02920" y="2697480"/>
            <a:ext cx="2286000" cy="1988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and deployment of autonomous AI agent systems for business workflows and automation.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474720" y="548640"/>
            <a:ext cx="5212080" cy="4046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system design and LangGraph / LangChain builds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and LLM integration into existing products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Fine-tuning: LoRA, QLoRA and full fine-tuning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Evaluation, guardrails and production agent operations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4747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7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1752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17520" y="0"/>
            <a:ext cx="6126480" cy="51435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pic>
        <p:nvPicPr>
          <p:cNvPr id="4" name="Image 0" descr="public/Consult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48640"/>
            <a:ext cx="868680" cy="868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64592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02920" y="2697480"/>
            <a:ext cx="2286000" cy="1988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technology leadership on demand, from strategy to delivery.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474720" y="548640"/>
            <a:ext cx="5212080" cy="4046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Fractional CTO and engineering leadership for security and SaaS startups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reviews, monolith to microservices, secure multi-tenant SaaS on AWS and Kubernetes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Roadmaps, team scaling and technical due diligence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4747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7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1463040"/>
          </a:xfrm>
          <a:prstGeom prst="rect">
            <a:avLst/>
          </a:prstGeom>
          <a:solidFill>
            <a:srgbClr val="EFF4FF"/>
          </a:solidFill>
          <a:ln w="12700">
            <a:solidFill>
              <a:srgbClr val="EFF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384048"/>
            <a:ext cx="64008" cy="5669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329184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Engineering &amp; Training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88720"/>
            <a:ext cx="3968496" cy="3360420"/>
          </a:xfrm>
          <a:prstGeom prst="roundRect">
            <a:avLst>
              <a:gd name="adj" fmla="val 217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280160"/>
            <a:ext cx="64008" cy="31775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9" name="Image 0" descr="public/Soft_eng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353312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58952" y="1901952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Engineering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58952" y="2286000"/>
            <a:ext cx="3557016" cy="2153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Cloud-native services on AWS with Kubernetes, Docker and Helm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Event-driven systems with Kafka and Elasticsearch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and Java delivery with CI/CD and observability built in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672584" y="1188720"/>
            <a:ext cx="3968496" cy="3360420"/>
          </a:xfrm>
          <a:prstGeom prst="roundRect">
            <a:avLst>
              <a:gd name="adj" fmla="val 217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72584" y="1280160"/>
            <a:ext cx="64008" cy="31775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14" name="Image 1" descr="public/Trai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616" y="1353312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928616" y="1901952"/>
            <a:ext cx="35570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Training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4928616" y="2286000"/>
            <a:ext cx="3557016" cy="2153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integration and RAG workshops for product teams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agents with LangGraph, from prototype to production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servers and tool integration: connecting agents safely to your systems and data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17520" cy="5143500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17520" y="0"/>
            <a:ext cx="6126480" cy="51435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48640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IVIP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02920" y="1463040"/>
            <a:ext cx="2331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Visibility and Risk Profile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02920" y="2514600"/>
            <a:ext cx="1371600" cy="274320"/>
          </a:xfrm>
          <a:prstGeom prst="rect">
            <a:avLst/>
          </a:prstGeom>
          <a:solidFill>
            <a:srgbClr val="1E293B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BFDB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DEVELOPMENT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502920" y="2926080"/>
            <a:ext cx="2286000" cy="1760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Graph-based identity risk scoring with agentic AI for autonomous threat detection and adaptive access governance. See every identity, its access, and its risk in one profile.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474720" y="548640"/>
            <a:ext cx="5212080" cy="4046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identity graph across cloud, SaaS and on-prem directories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risk scoring for over-privileged and dormant access</a:t>
            </a:r>
            <a:endParaRPr lang="en-US" sz="140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workflows that detect, explain and remediate identity risk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4747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7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1463040"/>
          </a:xfrm>
          <a:prstGeom prst="rect">
            <a:avLst/>
          </a:prstGeom>
          <a:solidFill>
            <a:srgbClr val="EFF4FF"/>
          </a:solidFill>
          <a:ln w="12700">
            <a:solidFill>
              <a:srgbClr val="EFF4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384048"/>
            <a:ext cx="64008" cy="5669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329184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engage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7132320" y="3909060"/>
            <a:ext cx="173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47594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Sagaa Ventures LLP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02920" y="1188720"/>
            <a:ext cx="2578608" cy="3360420"/>
          </a:xfrm>
          <a:prstGeom prst="roundRect">
            <a:avLst>
              <a:gd name="adj" fmla="val 283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280160"/>
            <a:ext cx="64008" cy="31775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" y="135331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58952" y="181051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58952" y="2194560"/>
            <a:ext cx="2167128" cy="2244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Security, architecture or AI-readiness review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and a prioritized plan in 2 to 4 weeks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282696" y="1188720"/>
            <a:ext cx="2578608" cy="3360420"/>
          </a:xfrm>
          <a:prstGeom prst="roundRect">
            <a:avLst>
              <a:gd name="adj" fmla="val 283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82696" y="1280160"/>
            <a:ext cx="64008" cy="31775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38728" y="135331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3538728" y="181051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3538728" y="2194560"/>
            <a:ext cx="2167128" cy="2244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Fixed-scope delivery of agents, services or security tooling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stack, your repo, production-ready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62472" y="1188720"/>
            <a:ext cx="2578608" cy="3360420"/>
          </a:xfrm>
          <a:prstGeom prst="roundRect">
            <a:avLst>
              <a:gd name="adj" fmla="val 2837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62472" y="1280160"/>
            <a:ext cx="64008" cy="31775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18504" y="1353312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318504" y="181051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318504" y="2194560"/>
            <a:ext cx="2167128" cy="22448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Fractional CTO or retainer</a:t>
            </a:r>
            <a:endParaRPr lang="en-US" sz="1150" dirty="0"/>
          </a:p>
          <a:p>
            <a:pPr marL="203200" indent="-203200">
              <a:spcAft>
                <a:spcPts val="900"/>
              </a:spcAft>
              <a:buSzPct val="100000"/>
              <a:buChar char="◆"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Roadmaps, hiring, due diligence and executive escalations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K Sagaa Ventures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 Sagaa Ventures LLP Offerings</dc:title>
  <dc:subject>PptxGenJS Presentation</dc:subject>
  <dc:creator>Sagar Mainkar</dc:creator>
  <cp:lastModifiedBy>Sagar Mainkar</cp:lastModifiedBy>
  <cp:revision>1</cp:revision>
  <dcterms:created xsi:type="dcterms:W3CDTF">2026-09-11T09:06:46Z</dcterms:created>
  <dcterms:modified xsi:type="dcterms:W3CDTF">2026-09-11T09:06:46Z</dcterms:modified>
</cp:coreProperties>
</file>